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</p:sldIdLst>
  <p:sldSz cx="12192000" cy="6858000"/>
  <p:notesSz cx="6858000" cy="9144000"/>
  <p:custDataLst>
    <p:tags r:id="rId7"/>
  </p:custDataLst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69" userDrawn="1">
          <p15:clr>
            <a:srgbClr val="A4A3A4"/>
          </p15:clr>
        </p15:guide>
        <p15:guide id="5" orient="horz" pos="119" userDrawn="1">
          <p15:clr>
            <a:srgbClr val="A4A3A4"/>
          </p15:clr>
        </p15:guide>
        <p15:guide id="6" orient="horz" pos="504" userDrawn="1">
          <p15:clr>
            <a:srgbClr val="A4A3A4"/>
          </p15:clr>
        </p15:guide>
        <p15:guide id="7" orient="horz" pos="4042" userDrawn="1">
          <p15:clr>
            <a:srgbClr val="A4A3A4"/>
          </p15:clr>
        </p15:guide>
        <p15:guide id="8" orient="horz" pos="346" userDrawn="1">
          <p15:clr>
            <a:srgbClr val="A4A3A4"/>
          </p15:clr>
        </p15:guide>
        <p15:guide id="9" orient="horz" pos="709" userDrawn="1">
          <p15:clr>
            <a:srgbClr val="A4A3A4"/>
          </p15:clr>
        </p15:guide>
        <p15:guide id="10" orient="horz" pos="595" userDrawn="1">
          <p15:clr>
            <a:srgbClr val="A4A3A4"/>
          </p15:clr>
        </p15:guide>
        <p15:guide id="11" pos="69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 showGuides="1">
      <p:cViewPr varScale="1">
        <p:scale>
          <a:sx n="110" d="100"/>
          <a:sy n="110" d="100"/>
        </p:scale>
        <p:origin x="492" y="108"/>
      </p:cViewPr>
      <p:guideLst>
        <p:guide orient="horz" pos="2160"/>
        <p:guide pos="3840"/>
        <p:guide pos="211"/>
        <p:guide pos="7469"/>
        <p:guide orient="horz" pos="119"/>
        <p:guide orient="horz" pos="504"/>
        <p:guide orient="horz" pos="4042"/>
        <p:guide orient="horz" pos="346"/>
        <p:guide orient="horz" pos="709"/>
        <p:guide orient="horz" pos="595"/>
        <p:guide pos="69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E6983-8579-4E61-AB5D-6FB748030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DDDEA7-FCBF-4C3C-A2B0-C2E4FEE857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1065B-2104-4C70-B51A-B716D1A9B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838E5-862F-4061-85C0-A67F06FEB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832B4-CEF8-4502-B2EF-85883BFDC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2316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DBE2B-FF47-4D98-99B0-4B90EC52C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FFA6D2-22FF-4245-BA45-100EEF8C99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4961A-45CD-48D5-A115-8D361A8ED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A5AD5-A452-4ADF-9A2C-2A7D5760B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1E043-7202-4B0E-9E33-38BA4D050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37229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83CFDD-B094-4BFF-ACD2-1AB47DE8F7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4198BC-E074-44EA-BBB7-B8C75290EF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C7154-D149-4B3C-B34C-0B3D724C3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A66E8-A3EE-49E6-9765-9F8072826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C102-35E9-4136-9301-5B9534434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8894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A9689-44DA-41CC-8E9D-84BC628BB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BD4D8-3451-4148-86EB-455D05EFF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D2DC3-5B8A-4C77-9D6A-496EE3BD8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9943A-33BA-4A06-97F2-67F513D7B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44242-14D6-4E51-9760-36068FF47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291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F1789-2340-4858-9E67-D3F5A3A8A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F7AD5C-9DF8-4181-821E-CF134EC17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826F1-BB0A-4B26-8073-F22EDA409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FE3AC-0869-40F4-9C25-D60921CA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8F179-680D-49C9-BEF5-336BDC024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22230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4076F-CF51-403F-8CBA-B173370A5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1D0B7-ED4B-4087-89B3-9D438BC109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227E0-27CC-4A6C-96BF-378A191605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736864-59A6-429C-A3C6-75FB1E5F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8C2C5A-ED34-42DD-AF69-3644A357C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37F20B-E7E5-477F-9E57-84DC1BD8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3687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E2E69-DF23-4260-86DA-D7B311ED7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C1C7DC-7E2A-4D31-AD25-E71B88B1E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D56D12-B04F-4463-A114-9933CA8E3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5BF63A-C286-487E-8155-4B6726B714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6FF917-4E58-4578-967E-A7948345F5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BF03D5-7E69-49FB-B5C7-D6E6A9381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CA6113-1683-4590-AC38-6809C5364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691734-9F8E-45E7-BEE6-F8BE7FF10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36525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9A41-ACA9-4882-A1AA-B1C96872A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A275D6-8E6B-4016-BAF6-778844F4A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22341B-D5A8-4343-8DC2-AD4EF640A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709271-E4B4-476D-A11F-9C7AB6247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71155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C23ED0-00C1-431B-8FB5-B91E1D813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A23FED-9141-4FC4-9A8F-45745D60C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E7302C-E1C5-444E-9129-3C288C83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6690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14F22-302B-4186-99E2-BEEE597D4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212B7-F911-471F-AF69-7AD67B947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3C006-4213-4204-8160-3F54AD01C0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D4D5E-56A2-4CF4-9076-EAE493F66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9A42B4-5922-4E9F-845E-E122D4B9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61E6C-9EB8-425B-A42E-B535C4F6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88376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8D057-6477-4EE6-A6AE-0912CD40B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6BEC76-4750-4BE1-8F4F-08DF470133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41D386-DDA4-410F-8C72-C27A4B57D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59461-C292-40E5-9573-AFF33B250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439AF-552F-4720-9A87-5204EF1E1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29DCB-0684-43CA-BB6F-638BDDE5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18394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8D897-E2CD-427C-A8E2-0B3F6BAA2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2DCBC6-E686-406D-8D9D-E51878B34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5D9B8-D0F7-4954-9519-D76AE59C4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802F3-5AF6-4155-A3F9-48EB5A24608A}" type="datetimeFigureOut">
              <a:rPr lang="en-BE" smtClean="0"/>
              <a:t>03/07/2024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DBFB0-3214-4F5A-B08A-E5173263F5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91F5E-9C58-4886-97BF-51D609240F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  <p:sp>
        <p:nvSpPr>
          <p:cNvPr id="7" name="MSIPCMContentMarking" descr="{&quot;HashCode&quot;:-1811894213,&quot;Placement&quot;:&quot;Footer&quot;,&quot;Top&quot;:523.380066,&quot;Left&quot;:276.892059,&quot;SlideWidth&quot;:960,&quot;SlideHeight&quot;:540}">
            <a:extLst>
              <a:ext uri="{FF2B5EF4-FFF2-40B4-BE49-F238E27FC236}">
                <a16:creationId xmlns:a16="http://schemas.microsoft.com/office/drawing/2014/main" id="{051E0C30-C72B-0395-5109-76985D549EEF}"/>
              </a:ext>
            </a:extLst>
          </p:cNvPr>
          <p:cNvSpPr txBox="1"/>
          <p:nvPr userDrawn="1"/>
        </p:nvSpPr>
        <p:spPr>
          <a:xfrm>
            <a:off x="3516529" y="6646927"/>
            <a:ext cx="5158942" cy="211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737373"/>
                </a:solidFill>
                <a:latin typeface="Calibri" panose="020F0502020204030204" pitchFamily="34" charset="0"/>
              </a:rPr>
              <a:t>Sensitivity: Confidential - Not for you? Notify the sender and delete. See more on https://www.proximus.com/respect-confidentiality</a:t>
            </a:r>
            <a:endParaRPr lang="en-GB" sz="700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03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my.lumiagm.com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CB923438-FCC4-49C1-8338-5A0DB0A700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1" t="8463" r="28971" b="8924"/>
          <a:stretch/>
        </p:blipFill>
        <p:spPr>
          <a:xfrm>
            <a:off x="8764039" y="4698817"/>
            <a:ext cx="1033684" cy="203044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814D61C-C9A7-4F44-9DBE-983CE6DDC1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251" y="219100"/>
            <a:ext cx="3598189" cy="469359"/>
          </a:xfrm>
          <a:ln>
            <a:noFill/>
          </a:ln>
        </p:spPr>
        <p:txBody>
          <a:bodyPr wrap="square" anchor="t" anchorCtr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4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Handleiding voor de virtuele meeting</a:t>
            </a:r>
            <a:br>
              <a:rPr lang="nl-BE" sz="14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nl-B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 kunt op de site inloggen vanaf 17/04/2024, 9u30</a:t>
            </a:r>
            <a:endParaRPr lang="en-GB" sz="1400" b="1" dirty="0">
              <a:solidFill>
                <a:srgbClr val="364247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7BB22B-237A-4C4E-8581-BC5DA975E601}"/>
              </a:ext>
            </a:extLst>
          </p:cNvPr>
          <p:cNvCxnSpPr>
            <a:cxnSpLocks/>
          </p:cNvCxnSpPr>
          <p:nvPr/>
        </p:nvCxnSpPr>
        <p:spPr>
          <a:xfrm>
            <a:off x="333375" y="19126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0EFD9D-0D61-4AEE-BF41-CADC767090B7}"/>
              </a:ext>
            </a:extLst>
          </p:cNvPr>
          <p:cNvCxnSpPr>
            <a:cxnSpLocks/>
          </p:cNvCxnSpPr>
          <p:nvPr/>
        </p:nvCxnSpPr>
        <p:spPr>
          <a:xfrm>
            <a:off x="337725" y="705411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6F0AA6C0-E51B-44A0-95F1-C71DBD941E3E}"/>
              </a:ext>
            </a:extLst>
          </p:cNvPr>
          <p:cNvSpPr txBox="1">
            <a:spLocks/>
          </p:cNvSpPr>
          <p:nvPr/>
        </p:nvSpPr>
        <p:spPr>
          <a:xfrm>
            <a:off x="345441" y="728038"/>
            <a:ext cx="3600000" cy="3146246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Dit jaar zullen we een virtuele vergadering houden, waarbij u de mogelijkheid krijgt om de vergadering online bij te wonen, met behulp van uw smartphone, tablet of computer.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U kunt een live webcast van de vergadering bekijken, vragen stellen aan het bestuur en uw stemmen in realtime indienen. 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Zorg er voor dat u de nieuwste versies van Chrome, Safari, </a:t>
            </a:r>
            <a:r>
              <a:rPr lang="nl-BE" sz="1050" dirty="0" err="1">
                <a:latin typeface="Arial" panose="020B0604020202020204" pitchFamily="34" charset="0"/>
                <a:cs typeface="Arial" panose="020B0604020202020204" pitchFamily="34" charset="0"/>
              </a:rPr>
              <a:t>Edge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 hebt.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GEBRUIK GEEN INTERNET EXPLORER!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Ga naar 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https://my.lumiagm.com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 en log in met uw Lumi Connect account.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Kies de meeting die u virtueel wil bijwonen en klik op de “Deelnemen aan vergadering”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2046A5B-8FE3-4111-9908-52EA8D30F096}"/>
              </a:ext>
            </a:extLst>
          </p:cNvPr>
          <p:cNvSpPr txBox="1">
            <a:spLocks/>
          </p:cNvSpPr>
          <p:nvPr/>
        </p:nvSpPr>
        <p:spPr>
          <a:xfrm>
            <a:off x="4301807" y="723403"/>
            <a:ext cx="3600000" cy="3000821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defPPr>
              <a:defRPr lang="en-BE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11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050" dirty="0"/>
              <a:t>Cette année, nous organiserons une réunion virtuelle, où vous aurez l'occasion de participer à la réunion en ligne, en utilisant votre smartphone, tablette ou ordinateur.</a:t>
            </a:r>
            <a:endParaRPr lang="nl-BE" sz="1050" dirty="0"/>
          </a:p>
          <a:p>
            <a:endParaRPr lang="nl-BE" sz="1050" dirty="0"/>
          </a:p>
          <a:p>
            <a:r>
              <a:rPr lang="fr-FR" sz="1050" dirty="0"/>
              <a:t>Vous pourrez voir une webdiffusion en direct de la réunion, poser des questions aux administrateurs en ligne et soumettre vos votes en temps réel.</a:t>
            </a:r>
          </a:p>
          <a:p>
            <a:endParaRPr lang="nl-BE" sz="1050" dirty="0"/>
          </a:p>
          <a:p>
            <a:r>
              <a:rPr lang="fr-FR" sz="1050" dirty="0"/>
              <a:t>Assurez-vous que vous disposez des dernières versions de Chrome, Safari, Edge.</a:t>
            </a:r>
          </a:p>
          <a:p>
            <a:endParaRPr lang="fr-FR" sz="1050" dirty="0"/>
          </a:p>
          <a:p>
            <a:r>
              <a:rPr lang="fr-FR" sz="1050" dirty="0"/>
              <a:t>N'UTILISEZ PAS D'EXPLORATEUR INTERNET!</a:t>
            </a:r>
          </a:p>
          <a:p>
            <a:endParaRPr lang="fr-FR" sz="1050" dirty="0"/>
          </a:p>
          <a:p>
            <a:r>
              <a:rPr lang="fr-FR" sz="1050" dirty="0"/>
              <a:t>Allez sur 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https://my.lumiagm.com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/>
              <a:t>et connectez-vous avec votre compte Lumi Connect.</a:t>
            </a:r>
          </a:p>
          <a:p>
            <a:endParaRPr lang="fr-FR" sz="1050" dirty="0"/>
          </a:p>
          <a:p>
            <a:r>
              <a:rPr lang="fr-FR" sz="1050" dirty="0"/>
              <a:t>Choisissez la réunion à laquelle vous souhaitez assister virtuellement et cliquez sur le bouton "Rejoindre la réunion".</a:t>
            </a:r>
          </a:p>
          <a:p>
            <a:endParaRPr lang="fr-FR" sz="105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FF62F80-3012-4707-B359-86D28C0613B0}"/>
              </a:ext>
            </a:extLst>
          </p:cNvPr>
          <p:cNvSpPr txBox="1">
            <a:spLocks/>
          </p:cNvSpPr>
          <p:nvPr/>
        </p:nvSpPr>
        <p:spPr>
          <a:xfrm>
            <a:off x="8258174" y="728038"/>
            <a:ext cx="3600000" cy="2855397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defPPr>
              <a:defRPr lang="en-BE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11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050" dirty="0"/>
              <a:t>This year we’re having a virtual meeting, allowing you to participate online, using your smartphone, tablet or computer.</a:t>
            </a:r>
          </a:p>
          <a:p>
            <a:endParaRPr lang="nl-BE" sz="1050" dirty="0"/>
          </a:p>
          <a:p>
            <a:r>
              <a:rPr lang="en-US" sz="1050" dirty="0"/>
              <a:t>You will be able to view a live webcast of the meeting, ask the Directors questions online and submit your votes in real time.</a:t>
            </a:r>
          </a:p>
          <a:p>
            <a:endParaRPr lang="nl-BE" sz="1050" dirty="0"/>
          </a:p>
          <a:p>
            <a:r>
              <a:rPr lang="nl-BE" sz="1050" dirty="0" err="1"/>
              <a:t>Please</a:t>
            </a:r>
            <a:r>
              <a:rPr lang="nl-BE" sz="1050" dirty="0"/>
              <a:t> ensure you have the latest versions of Chrome, Safari and Edge.</a:t>
            </a:r>
          </a:p>
          <a:p>
            <a:endParaRPr lang="nl-BE" sz="1050" dirty="0"/>
          </a:p>
          <a:p>
            <a:r>
              <a:rPr lang="nl-BE" sz="1050" dirty="0"/>
              <a:t>DON’T USE INTERNET EXPLORER!</a:t>
            </a:r>
          </a:p>
          <a:p>
            <a:endParaRPr lang="nl-BE" sz="1050" dirty="0"/>
          </a:p>
          <a:p>
            <a:r>
              <a:rPr lang="en-US" sz="1050" dirty="0"/>
              <a:t>Go to 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https://my.lumiagm.com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/>
              <a:t>and log in with your Lumi Connect account.</a:t>
            </a:r>
          </a:p>
          <a:p>
            <a:endParaRPr lang="en-US" sz="1050" dirty="0"/>
          </a:p>
          <a:p>
            <a:r>
              <a:rPr lang="en-US" sz="1050" dirty="0"/>
              <a:t>Choose the meeting you would like to attend virtually and click on the "Join Meeting"</a:t>
            </a:r>
            <a:endParaRPr lang="nl-BE" sz="1050" dirty="0"/>
          </a:p>
          <a:p>
            <a:endParaRPr lang="nl-BE" sz="105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42D2B64-5F0E-445C-8764-ED67432DE1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" t="24251" r="3754" b="23170"/>
          <a:stretch/>
        </p:blipFill>
        <p:spPr>
          <a:xfrm>
            <a:off x="421640" y="4709948"/>
            <a:ext cx="3600000" cy="187607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43D5930-A865-4A8F-A616-32D020D9577A}"/>
              </a:ext>
            </a:extLst>
          </p:cNvPr>
          <p:cNvGrpSpPr>
            <a:grpSpLocks noChangeAspect="1"/>
          </p:cNvGrpSpPr>
          <p:nvPr/>
        </p:nvGrpSpPr>
        <p:grpSpPr>
          <a:xfrm>
            <a:off x="4301807" y="4698817"/>
            <a:ext cx="3600000" cy="1876072"/>
            <a:chOff x="218871" y="2246044"/>
            <a:chExt cx="3308354" cy="172408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9F24790-47BA-4788-B814-52FEBA4F8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7881" y="2253119"/>
              <a:ext cx="1994219" cy="112174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DBF648E-823E-4B47-9D6C-59469CD9E4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" t="24251" r="3754" b="23170"/>
            <a:stretch/>
          </p:blipFill>
          <p:spPr>
            <a:xfrm>
              <a:off x="218871" y="2246044"/>
              <a:ext cx="3308354" cy="1724086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62A0CE5-BCAE-43F7-A14D-14283AC52D9B}"/>
              </a:ext>
            </a:extLst>
          </p:cNvPr>
          <p:cNvGrpSpPr/>
          <p:nvPr/>
        </p:nvGrpSpPr>
        <p:grpSpPr>
          <a:xfrm>
            <a:off x="10333375" y="4700954"/>
            <a:ext cx="1033684" cy="2030440"/>
            <a:chOff x="10501048" y="4624754"/>
            <a:chExt cx="1033684" cy="203044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A68CDCE-364D-4C45-A29F-075197EECB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10501048" y="4624754"/>
              <a:ext cx="1033684" cy="2030440"/>
            </a:xfrm>
            <a:prstGeom prst="rect">
              <a:avLst/>
            </a:prstGeom>
          </p:spPr>
        </p:pic>
        <p:pic>
          <p:nvPicPr>
            <p:cNvPr id="30" name="Picture 29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4EBF237F-8514-43AC-B449-3FE97FAED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2567" y="4898687"/>
              <a:ext cx="831129" cy="1478301"/>
            </a:xfrm>
            <a:prstGeom prst="rect">
              <a:avLst/>
            </a:prstGeom>
          </p:spPr>
        </p:pic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4FA33900-6D82-4062-AC7D-55F8829C1AC4}"/>
              </a:ext>
            </a:extLst>
          </p:cNvPr>
          <p:cNvSpPr txBox="1">
            <a:spLocks/>
          </p:cNvSpPr>
          <p:nvPr/>
        </p:nvSpPr>
        <p:spPr>
          <a:xfrm>
            <a:off x="4162761" y="247434"/>
            <a:ext cx="3876339" cy="44781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Manuel pour la réunion virtuelle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Vous pouvez vous connecter au site à partir du 17/04/2024, 9h30</a:t>
            </a:r>
            <a:endParaRPr lang="en-GB" sz="1400" b="1" dirty="0">
              <a:solidFill>
                <a:srgbClr val="364247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4D92C3D-AC41-45F0-B8E9-3A9769D2F4EB}"/>
              </a:ext>
            </a:extLst>
          </p:cNvPr>
          <p:cNvSpPr txBox="1">
            <a:spLocks/>
          </p:cNvSpPr>
          <p:nvPr/>
        </p:nvSpPr>
        <p:spPr>
          <a:xfrm>
            <a:off x="8256697" y="238177"/>
            <a:ext cx="3598189" cy="44781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Manual for the virtual meeting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will be able to log into the site from 17/04/2024, 9:30 a</a:t>
            </a:r>
            <a:r>
              <a:rPr lang="en-US" sz="10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.m.</a:t>
            </a:r>
            <a:endParaRPr lang="en-GB" sz="1400" b="1" dirty="0">
              <a:solidFill>
                <a:srgbClr val="364247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01006A-5B7D-6109-7227-ACE8228F81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9806" y="4974887"/>
            <a:ext cx="831270" cy="10004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6B1CCF-6850-467A-14F9-2554F12B90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5246" y="5236011"/>
            <a:ext cx="831270" cy="10004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05D89EB-510B-091B-38E7-DF6860346B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1512" y="3617824"/>
            <a:ext cx="1368557" cy="76772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3F2841B-2768-CF3D-0F86-F37373EE0AE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67622" y="3689285"/>
            <a:ext cx="1468370" cy="76772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57D6675-90B2-2D4F-C530-B9865850A6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6327" y="3698428"/>
            <a:ext cx="1718227" cy="74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99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E8E61627-1FC6-4C1E-81DE-03ABB378979B}"/>
              </a:ext>
            </a:extLst>
          </p:cNvPr>
          <p:cNvGrpSpPr/>
          <p:nvPr/>
        </p:nvGrpSpPr>
        <p:grpSpPr>
          <a:xfrm>
            <a:off x="10193302" y="4452841"/>
            <a:ext cx="1033684" cy="2030440"/>
            <a:chOff x="10821952" y="4633816"/>
            <a:chExt cx="1033684" cy="2030440"/>
          </a:xfrm>
        </p:grpSpPr>
        <p:pic>
          <p:nvPicPr>
            <p:cNvPr id="27" name="Picture 26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C86A6D5C-9FDB-4C9D-8B19-86CAB9C76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3805" y="4903825"/>
              <a:ext cx="832425" cy="148060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D69D28C-7043-4A6E-9BBE-5DBBAE789C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10821952" y="4633816"/>
              <a:ext cx="1033684" cy="2030440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404AB0F-8002-4001-8346-DF317894CD95}"/>
              </a:ext>
            </a:extLst>
          </p:cNvPr>
          <p:cNvCxnSpPr>
            <a:cxnSpLocks/>
          </p:cNvCxnSpPr>
          <p:nvPr/>
        </p:nvCxnSpPr>
        <p:spPr>
          <a:xfrm>
            <a:off x="333375" y="24841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8A4C04A-A635-4044-B9AA-7C3582AB8706}"/>
              </a:ext>
            </a:extLst>
          </p:cNvPr>
          <p:cNvCxnSpPr>
            <a:cxnSpLocks/>
          </p:cNvCxnSpPr>
          <p:nvPr/>
        </p:nvCxnSpPr>
        <p:spPr>
          <a:xfrm>
            <a:off x="337725" y="7959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3ECF3B5A-BC63-4846-9C13-C92F82A8AD31}"/>
              </a:ext>
            </a:extLst>
          </p:cNvPr>
          <p:cNvSpPr txBox="1">
            <a:spLocks/>
          </p:cNvSpPr>
          <p:nvPr/>
        </p:nvSpPr>
        <p:spPr>
          <a:xfrm>
            <a:off x="338194" y="279449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STEMMEN</a:t>
            </a:r>
          </a:p>
          <a:p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Stemming </a:t>
            </a:r>
            <a:r>
              <a:rPr lang="en-GB" sz="1000" b="1" u="sng" dirty="0" err="1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DA0E19F-AA88-4CD6-A740-D0ED41508CD3}"/>
              </a:ext>
            </a:extLst>
          </p:cNvPr>
          <p:cNvSpPr txBox="1">
            <a:spLocks/>
          </p:cNvSpPr>
          <p:nvPr/>
        </p:nvSpPr>
        <p:spPr>
          <a:xfrm>
            <a:off x="341387" y="949408"/>
            <a:ext cx="3600000" cy="169200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Wanneer er tijdens de vergadering een stemming moet gebeuren zal deze automatisch op het scherm verschijnen.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te stemmen selecteert u uw keuze uit de opties die op het scherm worden getoond.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Een bericht zal verschijnen dat uw stem is ontvangen.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uw stem te veranderen, druk op een andere keuze.</a:t>
            </a: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Als u uw stem wilt annuleren, Druk op Annuleren.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7087B3E-28C4-4856-9235-F981C31EB296}"/>
              </a:ext>
            </a:extLst>
          </p:cNvPr>
          <p:cNvSpPr txBox="1">
            <a:spLocks/>
          </p:cNvSpPr>
          <p:nvPr/>
        </p:nvSpPr>
        <p:spPr>
          <a:xfrm>
            <a:off x="4296000" y="278321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VOTER</a:t>
            </a:r>
          </a:p>
          <a:p>
            <a:r>
              <a:rPr lang="fr-FR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Voter </a:t>
            </a:r>
            <a:r>
              <a:rPr lang="fr-FR" sz="1000" b="1" u="sng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lors</a:t>
            </a:r>
            <a:r>
              <a:rPr lang="fr-FR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réunion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70FEE79-0F69-4C03-8717-D0D920CCD411}"/>
              </a:ext>
            </a:extLst>
          </p:cNvPr>
          <p:cNvSpPr txBox="1">
            <a:spLocks/>
          </p:cNvSpPr>
          <p:nvPr/>
        </p:nvSpPr>
        <p:spPr>
          <a:xfrm>
            <a:off x="4303787" y="949915"/>
            <a:ext cx="3600000" cy="169200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un vote doit avoir lieu pendant la réunion, il apparaîtra automatiquement à l'écran.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voter, sélectionnez votre choix parmi les options affichées à l'écran.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Un message apparaîtra indiquant que votre vote a été reçu.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changer votre vote, appuyez sur un autre choix.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vous voulez annuler votre vote, appuyez sur Annuler.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E47CB36-8B42-4628-8897-F715FE30DEC1}"/>
              </a:ext>
            </a:extLst>
          </p:cNvPr>
          <p:cNvSpPr txBox="1">
            <a:spLocks/>
          </p:cNvSpPr>
          <p:nvPr/>
        </p:nvSpPr>
        <p:spPr>
          <a:xfrm>
            <a:off x="8253806" y="277650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VOTING</a:t>
            </a:r>
          </a:p>
          <a:p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Voting </a:t>
            </a:r>
            <a:r>
              <a:rPr lang="en-GB" sz="1000" b="1" u="sng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93CB870-B526-408F-89A4-C4633561DC93}"/>
              </a:ext>
            </a:extLst>
          </p:cNvPr>
          <p:cNvSpPr txBox="1">
            <a:spLocks/>
          </p:cNvSpPr>
          <p:nvPr/>
        </p:nvSpPr>
        <p:spPr>
          <a:xfrm>
            <a:off x="8256662" y="955445"/>
            <a:ext cx="3600000" cy="154657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a vote is to be taken during the meeting, it will automatically appear on the screen.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vote, select your choice from the options displayed on the screen.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 message will appear that your vote has been received.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change your vote, press another choice.</a:t>
            </a: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you want to cancel your vote, press Cancel.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1BD0BFB-353F-46C7-ABD0-6A16423F65D5}"/>
              </a:ext>
            </a:extLst>
          </p:cNvPr>
          <p:cNvGrpSpPr/>
          <p:nvPr/>
        </p:nvGrpSpPr>
        <p:grpSpPr>
          <a:xfrm>
            <a:off x="-5481729" y="5960706"/>
            <a:ext cx="945000" cy="177441"/>
            <a:chOff x="419100" y="4703398"/>
            <a:chExt cx="3600000" cy="187607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6E642FB-BAC5-4079-A245-AA73477708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" t="24251" r="3754" b="23170"/>
            <a:stretch/>
          </p:blipFill>
          <p:spPr>
            <a:xfrm>
              <a:off x="419100" y="4703398"/>
              <a:ext cx="3600000" cy="1876074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DD996BD-8444-4465-8A80-63DE726FC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3607" y="4848983"/>
              <a:ext cx="2156523" cy="1213044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694E0CF-6A7D-40ED-B3F3-68F90081FB5C}"/>
              </a:ext>
            </a:extLst>
          </p:cNvPr>
          <p:cNvGrpSpPr/>
          <p:nvPr/>
        </p:nvGrpSpPr>
        <p:grpSpPr>
          <a:xfrm>
            <a:off x="8555832" y="4454525"/>
            <a:ext cx="1033684" cy="2030440"/>
            <a:chOff x="8269023" y="4625167"/>
            <a:chExt cx="1033684" cy="2030440"/>
          </a:xfrm>
        </p:grpSpPr>
        <p:pic>
          <p:nvPicPr>
            <p:cNvPr id="29" name="Picture 28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88CA23E4-C6C9-4F1E-A29D-DB354E4FB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2140" y="4896682"/>
              <a:ext cx="829010" cy="14745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A40897D-8596-4EF9-A123-DBC7FBD43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8269023" y="4625167"/>
              <a:ext cx="1033684" cy="2030440"/>
            </a:xfrm>
            <a:prstGeom prst="rect">
              <a:avLst/>
            </a:prstGeom>
          </p:spPr>
        </p:pic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CEB00B58-0301-4606-B49F-219E7F738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128" y="4633816"/>
            <a:ext cx="3200400" cy="180022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199FCC5-A310-47EA-A22D-EFCB66672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70" y="4616450"/>
            <a:ext cx="3200400" cy="180022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353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D0E06BB-E29B-4F6F-B0CD-860BC8C16E3F}"/>
              </a:ext>
            </a:extLst>
          </p:cNvPr>
          <p:cNvCxnSpPr>
            <a:cxnSpLocks/>
          </p:cNvCxnSpPr>
          <p:nvPr/>
        </p:nvCxnSpPr>
        <p:spPr>
          <a:xfrm>
            <a:off x="333375" y="24841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59384FF-E379-4534-8800-D29E03116A34}"/>
              </a:ext>
            </a:extLst>
          </p:cNvPr>
          <p:cNvCxnSpPr>
            <a:cxnSpLocks/>
          </p:cNvCxnSpPr>
          <p:nvPr/>
        </p:nvCxnSpPr>
        <p:spPr>
          <a:xfrm>
            <a:off x="337725" y="7959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221DB92C-900B-4452-8A1F-994A13CC74D3}"/>
              </a:ext>
            </a:extLst>
          </p:cNvPr>
          <p:cNvSpPr txBox="1">
            <a:spLocks/>
          </p:cNvSpPr>
          <p:nvPr/>
        </p:nvSpPr>
        <p:spPr>
          <a:xfrm>
            <a:off x="342899" y="274306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MOTION VOTING</a:t>
            </a:r>
          </a:p>
          <a:p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Stemming </a:t>
            </a:r>
            <a:r>
              <a:rPr lang="en-GB" sz="1000" b="1" u="sng" dirty="0" err="1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6721605-2D78-4009-960B-935E1A45B3D5}"/>
              </a:ext>
            </a:extLst>
          </p:cNvPr>
          <p:cNvSpPr txBox="1">
            <a:spLocks/>
          </p:cNvSpPr>
          <p:nvPr/>
        </p:nvSpPr>
        <p:spPr>
          <a:xfrm>
            <a:off x="341387" y="949408"/>
            <a:ext cx="3600000" cy="256454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Deze stemming zal </a:t>
            </a:r>
            <a:r>
              <a:rPr lang="nl-BE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 de vergadering worden geopend. Aandeelhouders kunnen </a:t>
            </a:r>
            <a:r>
              <a:rPr lang="nl-BE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 de vergadering hun stem uitbrengen.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Klik op het icoon        om de multi motion voting in te voeren.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Wanneer de multi motion voting is geopend, worden de resoluties en de stemkeuzes weergegeven.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te stemmen selecteert u uw keuze uit de opties die op het scherm worden getoond.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Een bericht zal verschijnen dat uw stem is ontvangen.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uw stem te veranderen, druk op een andere keuze.</a:t>
            </a: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Als u uw stem wilt annuleren, druk op Annuleren.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E84D00-2454-4C7E-8F7C-1CF0E234E6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4" t="13397" r="18678" b="15999"/>
          <a:stretch/>
        </p:blipFill>
        <p:spPr>
          <a:xfrm>
            <a:off x="1473596" y="1538915"/>
            <a:ext cx="182776" cy="139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A3679456-432D-4B49-9169-7F27A0143935}"/>
              </a:ext>
            </a:extLst>
          </p:cNvPr>
          <p:cNvSpPr txBox="1">
            <a:spLocks/>
          </p:cNvSpPr>
          <p:nvPr/>
        </p:nvSpPr>
        <p:spPr>
          <a:xfrm>
            <a:off x="4548245" y="280656"/>
            <a:ext cx="3102619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MOTION VOTING</a:t>
            </a:r>
          </a:p>
          <a:p>
            <a:r>
              <a:rPr lang="fr-FR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Voter </a:t>
            </a:r>
            <a:r>
              <a:rPr lang="fr-FR" sz="1000" b="1" u="sng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lors</a:t>
            </a:r>
            <a:r>
              <a:rPr lang="fr-FR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réunion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06BFF88-0595-4D88-81CA-CD00896FC642}"/>
              </a:ext>
            </a:extLst>
          </p:cNvPr>
          <p:cNvSpPr txBox="1">
            <a:spLocks/>
          </p:cNvSpPr>
          <p:nvPr/>
        </p:nvSpPr>
        <p:spPr>
          <a:xfrm>
            <a:off x="4303787" y="949408"/>
            <a:ext cx="3600000" cy="270997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Ce vote s'ouvrira </a:t>
            </a:r>
            <a:r>
              <a:rPr lang="fr-FR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en séance</a:t>
            </a:r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. Les actionnaires peuvent voter </a:t>
            </a:r>
            <a:r>
              <a:rPr lang="fr-FR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lors</a:t>
            </a:r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 de l'assemblée.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Cliquez sur l'icône          pour accéder au vote multi-motion.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Lorsque le vote multi-motion est ouvert, les résolutions et les choix de vote sont affichés.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voter, sélectionnez parmi les options affichées à l'écran.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Un message apparaîtra indiquant que votre vote a été reçu.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changer votre vote, appuyez sur un autre choix.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vous souhaitez annuler votre vote, appuyez sur Annuler.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AD0416B-94DF-4CC2-9AD9-864396AB29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4" t="13397" r="18678" b="15999"/>
          <a:stretch/>
        </p:blipFill>
        <p:spPr>
          <a:xfrm>
            <a:off x="5562429" y="1412110"/>
            <a:ext cx="182776" cy="139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B686EFA5-BDB5-447A-978A-4E9E02BA766D}"/>
              </a:ext>
            </a:extLst>
          </p:cNvPr>
          <p:cNvSpPr txBox="1">
            <a:spLocks/>
          </p:cNvSpPr>
          <p:nvPr/>
        </p:nvSpPr>
        <p:spPr>
          <a:xfrm>
            <a:off x="8262994" y="271131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MOTION VOTING</a:t>
            </a:r>
          </a:p>
          <a:p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Voting </a:t>
            </a:r>
            <a:r>
              <a:rPr lang="en-GB" sz="1000" b="1" u="sng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DCDCD66-0318-45EF-9E28-F9E0748E518E}"/>
              </a:ext>
            </a:extLst>
          </p:cNvPr>
          <p:cNvSpPr txBox="1">
            <a:spLocks/>
          </p:cNvSpPr>
          <p:nvPr/>
        </p:nvSpPr>
        <p:spPr>
          <a:xfrm>
            <a:off x="8256662" y="949408"/>
            <a:ext cx="3600000" cy="198285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This vote will open at the meeting. Shareholders can vote </a:t>
            </a:r>
            <a:r>
              <a:rPr lang="en-US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 the meeting.</a:t>
            </a:r>
            <a:endParaRPr lang="nl-B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Click on the icon       to enter the multi motion voting.</a:t>
            </a:r>
            <a:b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When the multi motion voting is open, the resolutions and the voting choices are displayed.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vote, select from the options shown on the screen.</a:t>
            </a: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 message will appear that your vote has been received.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change your voice, press another choice.</a:t>
            </a: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you want to cancel your vote, press Cancel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010DE7D-A5E5-4759-9135-BF4685279E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4" t="13397" r="18678" b="15999"/>
          <a:stretch/>
        </p:blipFill>
        <p:spPr>
          <a:xfrm>
            <a:off x="9366244" y="1414270"/>
            <a:ext cx="182776" cy="139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AB5FE1EA-2750-47E1-A04D-433000C608F0}"/>
              </a:ext>
            </a:extLst>
          </p:cNvPr>
          <p:cNvGrpSpPr/>
          <p:nvPr/>
        </p:nvGrpSpPr>
        <p:grpSpPr>
          <a:xfrm>
            <a:off x="8785581" y="4455321"/>
            <a:ext cx="1033684" cy="2030440"/>
            <a:chOff x="8269023" y="4625167"/>
            <a:chExt cx="1033684" cy="2030440"/>
          </a:xfrm>
        </p:grpSpPr>
        <p:pic>
          <p:nvPicPr>
            <p:cNvPr id="32" name="Picture 31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FDC024B1-360A-4139-85AF-D594AB6A2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1854" y="4898125"/>
              <a:ext cx="831677" cy="1479277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D4C1088-2E8A-49D5-B7BC-E87A19723B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8269023" y="4625167"/>
              <a:ext cx="1033684" cy="203044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6C4DC95-F9C2-4F55-9C34-B1EB438B73E5}"/>
              </a:ext>
            </a:extLst>
          </p:cNvPr>
          <p:cNvGrpSpPr/>
          <p:nvPr/>
        </p:nvGrpSpPr>
        <p:grpSpPr>
          <a:xfrm>
            <a:off x="10202827" y="4455321"/>
            <a:ext cx="1033684" cy="2030440"/>
            <a:chOff x="10821952" y="4633816"/>
            <a:chExt cx="1033684" cy="2030440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6324153-8CC8-428A-850D-70FAD4B0CE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10821952" y="4633816"/>
              <a:ext cx="1033684" cy="2030440"/>
            </a:xfrm>
            <a:prstGeom prst="rect">
              <a:avLst/>
            </a:prstGeom>
          </p:spPr>
        </p:pic>
        <p:pic>
          <p:nvPicPr>
            <p:cNvPr id="36" name="Picture 35" descr="Graphical user interface, application, website&#10;&#10;Description automatically generated">
              <a:extLst>
                <a:ext uri="{FF2B5EF4-FFF2-40B4-BE49-F238E27FC236}">
                  <a16:creationId xmlns:a16="http://schemas.microsoft.com/office/drawing/2014/main" id="{70229EFE-164D-47C9-83D8-37CF07D66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667" y="4902887"/>
              <a:ext cx="831677" cy="1479277"/>
            </a:xfrm>
            <a:prstGeom prst="rect">
              <a:avLst/>
            </a:prstGeom>
          </p:spPr>
        </p:pic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1E6C17E6-9903-4AFD-92FC-C756B9AB3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6" y="4625167"/>
            <a:ext cx="3215138" cy="180851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FFD5720-E30B-4024-AE51-EB1A1F23F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794" y="4625167"/>
            <a:ext cx="3224176" cy="1813599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387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9BE82B4-9864-4932-8607-828C99D7C3B6}"/>
              </a:ext>
            </a:extLst>
          </p:cNvPr>
          <p:cNvCxnSpPr>
            <a:cxnSpLocks/>
          </p:cNvCxnSpPr>
          <p:nvPr/>
        </p:nvCxnSpPr>
        <p:spPr>
          <a:xfrm>
            <a:off x="333375" y="24841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BBFC27-3819-465F-990F-40401BEE8F35}"/>
              </a:ext>
            </a:extLst>
          </p:cNvPr>
          <p:cNvCxnSpPr>
            <a:cxnSpLocks/>
          </p:cNvCxnSpPr>
          <p:nvPr/>
        </p:nvCxnSpPr>
        <p:spPr>
          <a:xfrm>
            <a:off x="337725" y="7959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F645767A-8B86-4990-8A5C-DC4187D59B95}"/>
              </a:ext>
            </a:extLst>
          </p:cNvPr>
          <p:cNvSpPr txBox="1">
            <a:spLocks/>
          </p:cNvSpPr>
          <p:nvPr/>
        </p:nvSpPr>
        <p:spPr>
          <a:xfrm>
            <a:off x="347090" y="336335"/>
            <a:ext cx="3600000" cy="3693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VRAGEN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6D5A8E-E8BB-44AC-9D46-6CBDDA3629F1}"/>
              </a:ext>
            </a:extLst>
          </p:cNvPr>
          <p:cNvSpPr txBox="1">
            <a:spLocks/>
          </p:cNvSpPr>
          <p:nvPr/>
        </p:nvSpPr>
        <p:spPr>
          <a:xfrm>
            <a:off x="341199" y="953067"/>
            <a:ext cx="3600000" cy="300082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Elk stemgerechtigd lid dat de vergadering bijwoont, mag vragen stellen.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Als u een vraag wilt stellen, selecteert u het berichtenicoon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Berichten kunnen op elk moment tijdens de </a:t>
            </a: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Q&amp;A-sessie worden ingediend tot de voorzitter de sessie afsluit.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Typ uw bericht in de chatbox bovenaan het berichtenscherm.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Als u tevreden bent met uw bericht, klikt u op </a:t>
            </a: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de verzendknop.</a:t>
            </a:r>
          </a:p>
          <a:p>
            <a:pPr algn="l"/>
            <a:endParaRPr lang="nl-B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Vragen die via het online platform worden verstuurd, worden gemodereerd voordat ze naar de voorzitter worden gestuurd.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C9827F-3F8B-4716-8360-0935EDE55D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5" t="83100" r="45793" b="13470"/>
          <a:stretch/>
        </p:blipFill>
        <p:spPr>
          <a:xfrm>
            <a:off x="1362450" y="1580173"/>
            <a:ext cx="167086" cy="13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9EBE563-BE82-4C64-8AD5-EA21049A1528}"/>
              </a:ext>
            </a:extLst>
          </p:cNvPr>
          <p:cNvSpPr txBox="1">
            <a:spLocks/>
          </p:cNvSpPr>
          <p:nvPr/>
        </p:nvSpPr>
        <p:spPr>
          <a:xfrm>
            <a:off x="4297475" y="338626"/>
            <a:ext cx="3600000" cy="3693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817A6E2-1D34-4EAB-9264-BAAD64C3B350}"/>
              </a:ext>
            </a:extLst>
          </p:cNvPr>
          <p:cNvSpPr txBox="1">
            <a:spLocks/>
          </p:cNvSpPr>
          <p:nvPr/>
        </p:nvSpPr>
        <p:spPr>
          <a:xfrm>
            <a:off x="4299515" y="948708"/>
            <a:ext cx="3600000" cy="270997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Tout membre votant qui participe à la réunion peut poser des questions.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poser une question, sélectionnez l'icône de message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Les messages peuvent être envoyés à tout moment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Les séances de questions-réponses sont soumises jusqu'à ce que le président ferme la session.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Tapez votre message dans la boîte de discussion en haut de l'écran de message.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vous êtes satisfait de votre message, cliquez sur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le bouton d'envoi.</a:t>
            </a:r>
          </a:p>
          <a:p>
            <a:pPr algn="l"/>
            <a:endParaRPr lang="nl-B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Les questions envoyées via la plateforme en ligne sont modérées avant d'être transmises au président.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C72386-4D37-46DA-98D2-9900CAA2BF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5" t="83100" r="45793" b="13470"/>
          <a:stretch/>
        </p:blipFill>
        <p:spPr>
          <a:xfrm>
            <a:off x="4988987" y="1569792"/>
            <a:ext cx="167086" cy="13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D2BC109F-93D1-486D-B9D8-FB744BEA5D52}"/>
              </a:ext>
            </a:extLst>
          </p:cNvPr>
          <p:cNvSpPr txBox="1">
            <a:spLocks/>
          </p:cNvSpPr>
          <p:nvPr/>
        </p:nvSpPr>
        <p:spPr>
          <a:xfrm>
            <a:off x="8262365" y="391297"/>
            <a:ext cx="3600000" cy="2617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1C36B3C-71D7-4706-8AAB-917A2ED1AB96}"/>
              </a:ext>
            </a:extLst>
          </p:cNvPr>
          <p:cNvSpPr txBox="1">
            <a:spLocks/>
          </p:cNvSpPr>
          <p:nvPr/>
        </p:nvSpPr>
        <p:spPr>
          <a:xfrm>
            <a:off x="8255909" y="955615"/>
            <a:ext cx="3600000" cy="241912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Any shareholder is eligible to ask questions.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you would like to ask a question, select the messaging icon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Messages can be submitted at any time during the Q&amp;A session up until the Chairman closes the session.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Type your message in the chat box at the top of the message screen.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you are happy with your message, click</a:t>
            </a: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the send button.</a:t>
            </a:r>
          </a:p>
          <a:p>
            <a:pPr algn="l"/>
            <a:endParaRPr lang="nl-B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Questions sent via the Lumi AGM online platform will be moderated before being sent to the chairman. 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17761D7-43CC-42EC-ADA5-6D88754B5A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5" t="83100" r="45793" b="13470"/>
          <a:stretch/>
        </p:blipFill>
        <p:spPr>
          <a:xfrm>
            <a:off x="8677248" y="1441021"/>
            <a:ext cx="167086" cy="1391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 descr="Lumi AGM Mobile Message">
            <a:extLst>
              <a:ext uri="{FF2B5EF4-FFF2-40B4-BE49-F238E27FC236}">
                <a16:creationId xmlns:a16="http://schemas.microsoft.com/office/drawing/2014/main" id="{44971E89-D7DF-424D-A26B-C7DA8702689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853" y="4638599"/>
            <a:ext cx="3342293" cy="188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572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9BE82B4-9864-4932-8607-828C99D7C3B6}"/>
              </a:ext>
            </a:extLst>
          </p:cNvPr>
          <p:cNvCxnSpPr>
            <a:cxnSpLocks/>
          </p:cNvCxnSpPr>
          <p:nvPr/>
        </p:nvCxnSpPr>
        <p:spPr>
          <a:xfrm>
            <a:off x="333375" y="24841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BBFC27-3819-465F-990F-40401BEE8F35}"/>
              </a:ext>
            </a:extLst>
          </p:cNvPr>
          <p:cNvCxnSpPr>
            <a:cxnSpLocks/>
          </p:cNvCxnSpPr>
          <p:nvPr/>
        </p:nvCxnSpPr>
        <p:spPr>
          <a:xfrm>
            <a:off x="337725" y="7959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F645767A-8B86-4990-8A5C-DC4187D59B95}"/>
              </a:ext>
            </a:extLst>
          </p:cNvPr>
          <p:cNvSpPr txBox="1">
            <a:spLocks/>
          </p:cNvSpPr>
          <p:nvPr/>
        </p:nvSpPr>
        <p:spPr>
          <a:xfrm>
            <a:off x="347090" y="336335"/>
            <a:ext cx="3600000" cy="3693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DOCUMENTEN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6D5A8E-E8BB-44AC-9D46-6CBDDA3629F1}"/>
              </a:ext>
            </a:extLst>
          </p:cNvPr>
          <p:cNvSpPr txBox="1">
            <a:spLocks/>
          </p:cNvSpPr>
          <p:nvPr/>
        </p:nvSpPr>
        <p:spPr>
          <a:xfrm>
            <a:off x="341199" y="953067"/>
            <a:ext cx="3600000" cy="169200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Indien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beschikbaar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vind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onder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documenten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icoon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PDF’s met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betrekking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tot de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vergadering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/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Selecteer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gewenste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document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dit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wordt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geopend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PDF.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kan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dit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document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lezen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opslaan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afdrukken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zoals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PDF document.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Indien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geen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documenten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beschikbaar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zijn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zal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het icon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zichtbaar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zijn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9EBE563-BE82-4C64-8AD5-EA21049A1528}"/>
              </a:ext>
            </a:extLst>
          </p:cNvPr>
          <p:cNvSpPr txBox="1">
            <a:spLocks/>
          </p:cNvSpPr>
          <p:nvPr/>
        </p:nvSpPr>
        <p:spPr>
          <a:xfrm>
            <a:off x="4297475" y="338626"/>
            <a:ext cx="3600000" cy="3693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817A6E2-1D34-4EAB-9264-BAAD64C3B350}"/>
              </a:ext>
            </a:extLst>
          </p:cNvPr>
          <p:cNvSpPr txBox="1">
            <a:spLocks/>
          </p:cNvSpPr>
          <p:nvPr/>
        </p:nvSpPr>
        <p:spPr>
          <a:xfrm>
            <a:off x="4299515" y="948708"/>
            <a:ext cx="3600000" cy="169200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disponible, sous l'icône des documents, vous trouverez les PDF liés à la réunion. 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Sélectionnez le document souhaité et il s'ouvrira en format PDF.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Vous pouvez lire, enregistrer ou imprimer ce document comme un document PDF.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aucun document n'est disponible, l'icône ne sera pas visible.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2BC109F-93D1-486D-B9D8-FB744BEA5D52}"/>
              </a:ext>
            </a:extLst>
          </p:cNvPr>
          <p:cNvSpPr txBox="1">
            <a:spLocks/>
          </p:cNvSpPr>
          <p:nvPr/>
        </p:nvSpPr>
        <p:spPr>
          <a:xfrm>
            <a:off x="8262365" y="391297"/>
            <a:ext cx="3600000" cy="2617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1C36B3C-71D7-4706-8AAB-917A2ED1AB96}"/>
              </a:ext>
            </a:extLst>
          </p:cNvPr>
          <p:cNvSpPr txBox="1">
            <a:spLocks/>
          </p:cNvSpPr>
          <p:nvPr/>
        </p:nvSpPr>
        <p:spPr>
          <a:xfrm>
            <a:off x="8255909" y="955615"/>
            <a:ext cx="3600000" cy="140115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available, you will find PDFs related to the meeting under the document's icon. 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Select the desired document and it will open as a PDF.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You can read, save or print this document like a PDF document.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no documents are available, the icon will not be visible.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A6167B-36EE-4A62-8357-373F8DAF1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718" y="1151027"/>
            <a:ext cx="212419" cy="19169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288E837-7E6E-45D7-804E-D12628C19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143" y="1116013"/>
            <a:ext cx="212419" cy="19169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E628AF8-F568-47CA-8B4D-2C05C4444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155" y="1111732"/>
            <a:ext cx="212419" cy="191695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54038A32-0C4D-4498-B4FB-B29483521608}"/>
              </a:ext>
            </a:extLst>
          </p:cNvPr>
          <p:cNvGrpSpPr/>
          <p:nvPr/>
        </p:nvGrpSpPr>
        <p:grpSpPr>
          <a:xfrm>
            <a:off x="419100" y="4703398"/>
            <a:ext cx="3600000" cy="1876074"/>
            <a:chOff x="419100" y="4703398"/>
            <a:chExt cx="3600000" cy="1876074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873AE0B8-614E-4BAE-9A02-D50D3CEF0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6443" y="4848217"/>
              <a:ext cx="2170631" cy="122098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A6621-E61C-4A70-8BE6-BC3B22CFFD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" t="24251" r="3754" b="23170"/>
            <a:stretch/>
          </p:blipFill>
          <p:spPr>
            <a:xfrm>
              <a:off x="419100" y="4703398"/>
              <a:ext cx="3600000" cy="1876074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5B56488-ADC4-4DB1-8701-8121713F5FED}"/>
              </a:ext>
            </a:extLst>
          </p:cNvPr>
          <p:cNvGrpSpPr/>
          <p:nvPr/>
        </p:nvGrpSpPr>
        <p:grpSpPr>
          <a:xfrm>
            <a:off x="4302995" y="4702457"/>
            <a:ext cx="3600000" cy="1876074"/>
            <a:chOff x="4302995" y="4702457"/>
            <a:chExt cx="3600000" cy="1876074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BCB1BC26-3B9F-4B7F-9C9F-0E116F706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76276" y="4843455"/>
              <a:ext cx="2174617" cy="122322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E5A16F5-E97F-4AE3-AC2B-D0EFC0C370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" t="24251" r="3754" b="23170"/>
            <a:stretch/>
          </p:blipFill>
          <p:spPr>
            <a:xfrm>
              <a:off x="4302995" y="4702457"/>
              <a:ext cx="3600000" cy="1876074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940966B-58D6-484B-B3DE-51E612235333}"/>
              </a:ext>
            </a:extLst>
          </p:cNvPr>
          <p:cNvGrpSpPr/>
          <p:nvPr/>
        </p:nvGrpSpPr>
        <p:grpSpPr>
          <a:xfrm>
            <a:off x="10168574" y="4459607"/>
            <a:ext cx="1033684" cy="2030440"/>
            <a:chOff x="10821952" y="4633816"/>
            <a:chExt cx="1033684" cy="2030440"/>
          </a:xfrm>
        </p:grpSpPr>
        <p:pic>
          <p:nvPicPr>
            <p:cNvPr id="43" name="Picture 42" descr="A screenshot of a video game&#10;&#10;Description automatically generated with medium confidence">
              <a:extLst>
                <a:ext uri="{FF2B5EF4-FFF2-40B4-BE49-F238E27FC236}">
                  <a16:creationId xmlns:a16="http://schemas.microsoft.com/office/drawing/2014/main" id="{02DAA7C9-0744-4143-9F72-3BCA4154FD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2232" y="4902204"/>
              <a:ext cx="831617" cy="148048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A9E553D-4ACD-4DD1-B545-F67F83B074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10821952" y="4633816"/>
              <a:ext cx="1033684" cy="2030440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F553A8-CA3D-4BF7-90AC-CFC6CBBE6367}"/>
              </a:ext>
            </a:extLst>
          </p:cNvPr>
          <p:cNvGrpSpPr/>
          <p:nvPr/>
        </p:nvGrpSpPr>
        <p:grpSpPr>
          <a:xfrm>
            <a:off x="8785785" y="4455321"/>
            <a:ext cx="1033684" cy="2030440"/>
            <a:chOff x="8269023" y="4625167"/>
            <a:chExt cx="1033684" cy="2030440"/>
          </a:xfrm>
        </p:grpSpPr>
        <p:pic>
          <p:nvPicPr>
            <p:cNvPr id="45" name="Picture 44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C91A3183-DA2B-4E14-B64F-E47D3F9858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9017" y="4895849"/>
              <a:ext cx="833616" cy="14827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82B3860-05EF-4101-A431-BD5BDE710B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8269023" y="4625167"/>
              <a:ext cx="1033684" cy="20304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92891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bf4b080f-0294-41e1-a298-9293ba76666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ED9CE5E30E97498757E39433510CDC" ma:contentTypeVersion="14" ma:contentTypeDescription="Create a new document." ma:contentTypeScope="" ma:versionID="a8ea0abb2b5d1c431f9b58b3e357b884">
  <xsd:schema xmlns:xsd="http://www.w3.org/2001/XMLSchema" xmlns:xs="http://www.w3.org/2001/XMLSchema" xmlns:p="http://schemas.microsoft.com/office/2006/metadata/properties" xmlns:ns2="760226e6-bab9-4e10-a9a5-6b115763e3d8" xmlns:ns3="66f3c664-d313-4048-a79e-2b0a0b7a991d" xmlns:ns4="d5f69bac-297e-43e5-a603-2faf182aa439" targetNamespace="http://schemas.microsoft.com/office/2006/metadata/properties" ma:root="true" ma:fieldsID="8cd6fa31842155301612376cff5b5f16" ns2:_="" ns3:_="" ns4:_="">
    <xsd:import namespace="760226e6-bab9-4e10-a9a5-6b115763e3d8"/>
    <xsd:import namespace="66f3c664-d313-4048-a79e-2b0a0b7a991d"/>
    <xsd:import namespace="d5f69bac-297e-43e5-a603-2faf182aa4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comment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0226e6-bab9-4e10-a9a5-6b115763e3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comment" ma:index="16" nillable="true" ma:displayName="comment" ma:format="Dropdown" ma:internalName="comment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526315c6-4af6-4016-ad89-1e6911cb92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f3c664-d313-4048-a79e-2b0a0b7a991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f69bac-297e-43e5-a603-2faf182aa439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69476bc-ff02-457a-b10f-6a5ad6ffacf8}" ma:internalName="TaxCatchAll" ma:showField="CatchAllData" ma:web="66f3c664-d313-4048-a79e-2b0a0b7a99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130297-30AB-44B4-BD2B-90475E17622F}"/>
</file>

<file path=customXml/itemProps2.xml><?xml version="1.0" encoding="utf-8"?>
<ds:datastoreItem xmlns:ds="http://schemas.openxmlformats.org/officeDocument/2006/customXml" ds:itemID="{BE69BBC6-F674-41C7-A8A7-0974C22BAA13}"/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1308</Words>
  <Application>Microsoft Office PowerPoint</Application>
  <PresentationFormat>Widescreen</PresentationFormat>
  <Paragraphs>173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Handleiding voor de virtuele meeting U kunt op de site inloggen vanaf 17/04/2024, 9u30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Handleiding voor de virtuele meeting:https://web.lumiagm.com/183502649</dc:title>
  <dc:creator>Bart De Vry</dc:creator>
  <cp:lastModifiedBy>SCHAERLAEKEN Anne-Marie (CEO/MST)</cp:lastModifiedBy>
  <cp:revision>92</cp:revision>
  <dcterms:created xsi:type="dcterms:W3CDTF">2021-04-06T09:23:19Z</dcterms:created>
  <dcterms:modified xsi:type="dcterms:W3CDTF">2024-03-07T13:15:19Z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9c568a3-8637-42ee-a65c-3dcd5fe35721_Enabled">
    <vt:lpwstr>true</vt:lpwstr>
  </property>
  <property fmtid="{D5CDD505-2E9C-101B-9397-08002B2CF9AE}" pid="3" name="MSIP_Label_49c568a3-8637-42ee-a65c-3dcd5fe35721_SetDate">
    <vt:lpwstr>2023-04-06T08:39:18Z</vt:lpwstr>
  </property>
  <property fmtid="{D5CDD505-2E9C-101B-9397-08002B2CF9AE}" pid="4" name="MSIP_Label_49c568a3-8637-42ee-a65c-3dcd5fe35721_Method">
    <vt:lpwstr>Standard</vt:lpwstr>
  </property>
  <property fmtid="{D5CDD505-2E9C-101B-9397-08002B2CF9AE}" pid="5" name="MSIP_Label_49c568a3-8637-42ee-a65c-3dcd5fe35721_Name">
    <vt:lpwstr>49c568a3-8637-42ee-a65c-3dcd5fe35721</vt:lpwstr>
  </property>
  <property fmtid="{D5CDD505-2E9C-101B-9397-08002B2CF9AE}" pid="6" name="MSIP_Label_49c568a3-8637-42ee-a65c-3dcd5fe35721_SiteId">
    <vt:lpwstr>e7ab81b2-1e84-4bf7-9dcb-b6fec01ed138</vt:lpwstr>
  </property>
  <property fmtid="{D5CDD505-2E9C-101B-9397-08002B2CF9AE}" pid="7" name="MSIP_Label_49c568a3-8637-42ee-a65c-3dcd5fe35721_ActionId">
    <vt:lpwstr>f9ca26ef-5466-4fa4-b7df-66e6cf9f9fd4</vt:lpwstr>
  </property>
  <property fmtid="{D5CDD505-2E9C-101B-9397-08002B2CF9AE}" pid="8" name="MSIP_Label_49c568a3-8637-42ee-a65c-3dcd5fe35721_ContentBits">
    <vt:lpwstr>2</vt:lpwstr>
  </property>
</Properties>
</file>